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1246" r:id="rId3"/>
    <p:sldId id="1233" r:id="rId4"/>
    <p:sldId id="1234" r:id="rId5"/>
    <p:sldId id="1235" r:id="rId6"/>
    <p:sldId id="1236" r:id="rId7"/>
    <p:sldId id="1237" r:id="rId8"/>
    <p:sldId id="1238" r:id="rId9"/>
    <p:sldId id="1239" r:id="rId10"/>
    <p:sldId id="1240" r:id="rId11"/>
    <p:sldId id="1241" r:id="rId12"/>
    <p:sldId id="1242" r:id="rId13"/>
    <p:sldId id="1243" r:id="rId14"/>
    <p:sldId id="1244" r:id="rId15"/>
    <p:sldId id="1245" r:id="rId16"/>
  </p:sldIdLst>
  <p:sldSz cx="9144000" cy="5143500" type="screen16x9"/>
  <p:notesSz cx="6858000" cy="9144000"/>
  <p:embeddedFontLst>
    <p:embeddedFont>
      <p:font typeface="Impact" panose="020B0806030902050204" pitchFamily="34" charset="0"/>
      <p:regular r:id="rId22"/>
    </p:embeddedFont>
    <p:embeddedFont>
      <p:font typeface="微软雅黑" panose="020B0503020204020204" pitchFamily="34" charset="-122"/>
      <p:regular r:id="rId23"/>
    </p:embeddedFont>
    <p:embeddedFont>
      <p:font typeface="黑体" panose="02010609060101010101" pitchFamily="49" charset="-122"/>
      <p:regular r:id="rId24"/>
    </p:embeddedFont>
    <p:embeddedFont>
      <p:font typeface="楷体" panose="02010609060101010101" charset="-122"/>
      <p:regular r:id="rId25"/>
    </p:embeddedFont>
    <p:embeddedFont>
      <p:font typeface="Calibri" panose="020F0502020204030204" charset="0"/>
      <p:regular r:id="rId26"/>
      <p:bold r:id="rId27"/>
      <p:italic r:id="rId28"/>
      <p:boldItalic r:id="rId29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00"/>
    <a:srgbClr val="0066FF"/>
    <a:srgbClr val="FF00FF"/>
    <a:srgbClr val="EAEAEA"/>
    <a:srgbClr val="0000FF"/>
    <a:srgbClr val="A38302"/>
    <a:srgbClr val="FEFC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50" d="100"/>
          <a:sy n="50" d="100"/>
        </p:scale>
        <p:origin x="-1404" y="-846"/>
      </p:cViewPr>
      <p:guideLst>
        <p:guide orient="horz" pos="3162"/>
        <p:guide pos="571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86"/>
        <p:guide pos="229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font" Target="fonts/font8.fntdata"/><Relationship Id="rId28" Type="http://schemas.openxmlformats.org/officeDocument/2006/relationships/font" Target="fonts/font7.fntdata"/><Relationship Id="rId27" Type="http://schemas.openxmlformats.org/officeDocument/2006/relationships/font" Target="fonts/font6.fntdata"/><Relationship Id="rId26" Type="http://schemas.openxmlformats.org/officeDocument/2006/relationships/font" Target="fonts/font5.fntdata"/><Relationship Id="rId25" Type="http://schemas.openxmlformats.org/officeDocument/2006/relationships/font" Target="fonts/font4.fntdata"/><Relationship Id="rId24" Type="http://schemas.openxmlformats.org/officeDocument/2006/relationships/font" Target="fonts/font3.fntdata"/><Relationship Id="rId23" Type="http://schemas.openxmlformats.org/officeDocument/2006/relationships/font" Target="fonts/font2.fntdata"/><Relationship Id="rId22" Type="http://schemas.openxmlformats.org/officeDocument/2006/relationships/font" Target="fonts/font1.fntdata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AEC7CA4-92FE-400F-9331-6701D863B4D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2C0291-50E5-4612-B9B2-4FAD855D4A37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85BF1F8-410A-4003-BC0F-A02C168602FC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07055CA-C4C5-4AC0-A30C-3E5E74D02C0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027988" y="123825"/>
            <a:ext cx="91598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4"/>
          <p:cNvSpPr/>
          <p:nvPr userDrawn="1"/>
        </p:nvSpPr>
        <p:spPr>
          <a:xfrm flipH="1">
            <a:off x="1" y="123512"/>
            <a:ext cx="2771800" cy="21606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050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7938"/>
            <a:ext cx="27432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D45297C-7CAC-4534-AF8F-245E0500DC4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7938"/>
            <a:ext cx="411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7938"/>
            <a:ext cx="27432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7827472-0F3C-4CEB-8544-61A1F9A8901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5460"/>
            <a:ext cx="6400443" cy="13148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8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4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485"/>
            <a:ext cx="8229481" cy="33954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2.jpe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ctr" defTabSz="685800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2pPr>
      <a:lvl3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3pPr>
      <a:lvl4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4pPr>
      <a:lvl5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9pPr>
    </p:titleStyle>
    <p:bodyStyle>
      <a:lvl1pPr marL="257175" indent="-257175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92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447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18465" y="489585"/>
            <a:ext cx="7216140" cy="3636010"/>
            <a:chOff x="786" y="1250"/>
            <a:chExt cx="11364" cy="5726"/>
          </a:xfrm>
        </p:grpSpPr>
        <p:sp>
          <p:nvSpPr>
            <p:cNvPr id="3" name="TextBox 48"/>
            <p:cNvSpPr txBox="1"/>
            <p:nvPr/>
          </p:nvSpPr>
          <p:spPr>
            <a:xfrm>
              <a:off x="786" y="1250"/>
              <a:ext cx="9005" cy="1307"/>
            </a:xfrm>
            <a:prstGeom prst="rect">
              <a:avLst/>
            </a:prstGeom>
            <a:noFill/>
            <a:effectLst>
              <a:softEdge rad="31750"/>
            </a:effectLst>
          </p:spPr>
          <p:txBody>
            <a:bodyPr>
              <a:spAutoFit/>
            </a:bodyPr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sz="4800" b="1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228600">
                      <a:schemeClr val="accent3">
                        <a:satMod val="175000"/>
                        <a:alpha val="40000"/>
                      </a:schemeClr>
                    </a:glow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  <a:reflection blurRad="6350" stA="60000" endA="900" endPos="60000" dist="29997" dir="5400000" sy="-100000" algn="bl" rotWithShape="0"/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语文园地（八）</a:t>
              </a:r>
              <a:endParaRPr lang="zh-CN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1506" name="Picture 2" descr="https://timgsa.baidu.com/timg?image&amp;quality=80&amp;size=b9999_10000&amp;sec=1554477327747&amp;di=a48d5ae45326627b6b7e8bea9f0b262e&amp;imgtype=0&amp;src=http%3A%2F%2Fimgsa.baidu.com%2Fexp%2Fw%3D500%2Fsign%3D621aa695851001e94e3c140f880f7b06%2F48540923dd54564e538e0b45bbde9c82d0584fe7.jpg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32" y="3114"/>
              <a:ext cx="6918" cy="3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文本框 19"/>
          <p:cNvSpPr txBox="1"/>
          <p:nvPr/>
        </p:nvSpPr>
        <p:spPr>
          <a:xfrm>
            <a:off x="7489594" y="588246"/>
            <a:ext cx="1565828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5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人教五年级上册</a:t>
            </a:r>
            <a:endParaRPr lang="zh-CN" altLang="en-US" sz="150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827088" y="1203325"/>
            <a:ext cx="2449512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r>
              <a:rPr lang="en-US" altLang="zh-CN" sz="3600" b="1"/>
              <a:t>3.</a:t>
            </a:r>
            <a:r>
              <a:rPr lang="zh-CN" altLang="en-US" sz="3600" b="1"/>
              <a:t>书写提示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755650" y="2059782"/>
            <a:ext cx="7632700" cy="1568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zh-CN" altLang="en-US" sz="3200" b="1"/>
              <a:t>       书写指导：我们在写字的时候，用笔要刚劲有力，学习欧阳询在点的起、收及转折处一丝不苟，尽量把字写得平整端庄。</a:t>
            </a:r>
            <a:endParaRPr lang="zh-CN" altLang="en-US" sz="32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  <p:bldP spid="3072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85445" y="56515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indent="295275"/>
            <a:r>
              <a:rPr lang="zh-CN" sz="2400" b="1">
                <a:solidFill>
                  <a:srgbClr val="FF0000"/>
                </a:solidFill>
                <a:ea typeface="宋体" panose="02010600030101010101" pitchFamily="2" charset="-122"/>
              </a:rPr>
              <a:t>日积月累</a:t>
            </a:r>
            <a:endParaRPr lang="zh-CN" altLang="en-US" sz="2400" b="1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68725" y="1017905"/>
            <a:ext cx="4516120" cy="31076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朱熹 字元晦，又字仲晦，号晦庵，晚称晦翁，谥文，世称朱文公。宋朝著名的理学家、思想家、哲学家、教育家、诗人，儒学集大成者，世尊称为朱子，是中国教育史上继孔子后的又一人。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7415" y="1096645"/>
            <a:ext cx="2569210" cy="310896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923925" y="1063625"/>
            <a:ext cx="7535863" cy="301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zh-CN" altLang="en-US" sz="3200" b="1"/>
              <a:t>其一：半亩大的方形池塘像一面镜子一样打开，清澈明净，天光、云影在水面上闪耀浮动。</a:t>
            </a:r>
            <a:br>
              <a:rPr lang="zh-CN" altLang="en-US" sz="3200" b="1"/>
            </a:br>
            <a:r>
              <a:rPr lang="zh-CN" altLang="en-US" sz="3200" b="1"/>
              <a:t>要问池塘里的水为何这样清澈呢？是因为有永不枯竭的源头源源不断地为它输送活水。 </a:t>
            </a:r>
            <a:endParaRPr lang="zh-CN" altLang="en-US" sz="32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403350" y="1419225"/>
            <a:ext cx="6537325" cy="2528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zh-CN" altLang="en-US" sz="3200" b="1"/>
              <a:t>其二：昨天夜晚江边的春水大涨，那艘庞大的战船就像一根羽毛一样轻。</a:t>
            </a:r>
            <a:br>
              <a:rPr lang="zh-CN" altLang="en-US" sz="3200" b="1"/>
            </a:br>
            <a:r>
              <a:rPr lang="zh-CN" altLang="en-US" sz="3200" b="1"/>
              <a:t>以往花费许多力量也不能推动它，今天在水中间却能自在地移动。</a:t>
            </a:r>
            <a:endParaRPr lang="zh-CN" altLang="en-US" sz="32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95288" y="1246188"/>
            <a:ext cx="8748712" cy="27146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zh-CN" altLang="en-US" sz="1200">
                <a:latin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zh-CN" altLang="en-US" sz="2800" b="1">
                <a:latin typeface="宋体" panose="02010600030101010101" pitchFamily="2" charset="-122"/>
                <a:cs typeface="Times New Roman" panose="02020603050405020304" pitchFamily="18" charset="0"/>
              </a:rPr>
              <a:t>由一个故事到整本书</a:t>
            </a:r>
            <a:endParaRPr lang="zh-CN" altLang="en-US" sz="2800" b="1"/>
          </a:p>
          <a:p>
            <a:pPr eaLnBrk="0" hangingPunct="0"/>
            <a:r>
              <a:rPr lang="zh-CN" altLang="en-US" sz="2800">
                <a:latin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en-US" sz="2800" b="1">
                <a:latin typeface="宋体" panose="02010600030101010101" pitchFamily="2" charset="-122"/>
                <a:cs typeface="Times New Roman" panose="02020603050405020304" pitchFamily="18" charset="0"/>
              </a:rPr>
              <a:t>找课外书</a:t>
            </a:r>
            <a:r>
              <a:rPr lang="zh-CN" altLang="en-US" sz="2800"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800" b="1">
                <a:latin typeface="宋体" panose="02010600030101010101" pitchFamily="2" charset="-122"/>
                <a:cs typeface="Times New Roman" panose="02020603050405020304" pitchFamily="18" charset="0"/>
              </a:rPr>
              <a:t>由一本书到一类书</a:t>
            </a:r>
            <a:endParaRPr lang="zh-CN" altLang="en-US" sz="2800" b="1"/>
          </a:p>
          <a:p>
            <a:pPr eaLnBrk="0" hangingPunct="0"/>
            <a:r>
              <a:rPr lang="zh-CN" altLang="en-US" sz="3200" b="1">
                <a:latin typeface="宋体" panose="02010600030101010101" pitchFamily="2" charset="-122"/>
                <a:cs typeface="Times New Roman" panose="02020603050405020304" pitchFamily="18" charset="0"/>
              </a:rPr>
              <a:t>语文园地八</a:t>
            </a:r>
            <a:r>
              <a:rPr lang="zh-CN" altLang="en-US" sz="2800" b="1">
                <a:latin typeface="宋体" panose="02010600030101010101" pitchFamily="2" charset="-122"/>
                <a:cs typeface="Times New Roman" panose="02020603050405020304" pitchFamily="18" charset="0"/>
              </a:rPr>
              <a:t>           读别人推荐的书</a:t>
            </a:r>
            <a:endParaRPr lang="zh-CN" altLang="en-US" sz="2800" b="1"/>
          </a:p>
          <a:p>
            <a:pPr eaLnBrk="0" hangingPunct="0"/>
            <a:r>
              <a:rPr lang="zh-CN" altLang="en-US" sz="2800">
                <a:latin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en-US" sz="2800" b="1">
                <a:latin typeface="宋体" panose="02010600030101010101" pitchFamily="2" charset="-122"/>
                <a:cs typeface="Times New Roman" panose="02020603050405020304" pitchFamily="18" charset="0"/>
              </a:rPr>
              <a:t>比喻修辞方法的作用</a:t>
            </a:r>
            <a:endParaRPr lang="zh-CN" altLang="en-US" sz="2800" b="1"/>
          </a:p>
          <a:p>
            <a:pPr eaLnBrk="0" hangingPunct="0"/>
            <a:r>
              <a:rPr lang="zh-CN" altLang="en-US" sz="2800" b="1">
                <a:latin typeface="宋体" panose="02010600030101010101" pitchFamily="2" charset="-122"/>
                <a:cs typeface="Times New Roman" panose="02020603050405020304" pitchFamily="18" charset="0"/>
              </a:rPr>
              <a:t>             说说诗句的意思</a:t>
            </a:r>
            <a:endParaRPr lang="zh-CN" altLang="en-US" sz="2800" b="1"/>
          </a:p>
          <a:p>
            <a:pPr eaLnBrk="0" hangingPunct="0"/>
            <a:endParaRPr lang="zh-CN" altLang="en-US" sz="2800" b="1"/>
          </a:p>
        </p:txBody>
      </p:sp>
      <p:sp>
        <p:nvSpPr>
          <p:cNvPr id="34818" name="左大括号 4"/>
          <p:cNvSpPr/>
          <p:nvPr/>
        </p:nvSpPr>
        <p:spPr bwMode="auto">
          <a:xfrm>
            <a:off x="2627313" y="1924050"/>
            <a:ext cx="90487" cy="1504950"/>
          </a:xfrm>
          <a:prstGeom prst="leftBrace">
            <a:avLst>
              <a:gd name="adj1" fmla="val 138597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17" name="左大括号 3"/>
          <p:cNvSpPr/>
          <p:nvPr/>
        </p:nvSpPr>
        <p:spPr bwMode="auto">
          <a:xfrm>
            <a:off x="4356100" y="1563688"/>
            <a:ext cx="90488" cy="771525"/>
          </a:xfrm>
          <a:prstGeom prst="leftBrace">
            <a:avLst>
              <a:gd name="adj1" fmla="val 71052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801813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54940" y="601345"/>
            <a:ext cx="20193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600" b="1">
                <a:solidFill>
                  <a:srgbClr val="C00000"/>
                </a:solidFill>
              </a:rPr>
              <a:t>板书设计</a:t>
            </a:r>
            <a:endParaRPr lang="zh-CN" altLang="en-US" sz="36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00113" y="915988"/>
            <a:ext cx="290830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en-US" altLang="zh-CN" sz="3600" b="1"/>
              <a:t>1.</a:t>
            </a:r>
            <a:r>
              <a:rPr lang="zh-CN" altLang="en-US" sz="3600" b="1"/>
              <a:t>交流平台。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39750" y="1995488"/>
            <a:ext cx="7921625" cy="1554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3200"/>
              <a:t>       </a:t>
            </a:r>
            <a:r>
              <a:rPr lang="zh-CN" altLang="en-US" sz="3200" b="1"/>
              <a:t>我们都喜欢读课外书，那么，我们怎样才能读到有趣的课外书呢？谁来介绍一下，你是怎样找到课外书的？</a:t>
            </a:r>
            <a:endParaRPr lang="zh-CN" altLang="en-US" sz="3200" b="1"/>
          </a:p>
        </p:txBody>
      </p:sp>
      <p:sp>
        <p:nvSpPr>
          <p:cNvPr id="20" name="文本框 19"/>
          <p:cNvSpPr txBox="1"/>
          <p:nvPr/>
        </p:nvSpPr>
        <p:spPr>
          <a:xfrm>
            <a:off x="7489594" y="588246"/>
            <a:ext cx="1565828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5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人教五年级上册</a:t>
            </a:r>
            <a:endParaRPr lang="zh-CN" altLang="en-US" sz="150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  <p:bldP spid="22530" grpId="0"/>
      <p:bldP spid="20" grpId="0" bldLvl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77813" y="363538"/>
            <a:ext cx="8542337" cy="1554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en-US" altLang="zh-CN" sz="3200" b="1"/>
              <a:t>1.</a:t>
            </a:r>
            <a:r>
              <a:rPr lang="zh-CN" altLang="en-US" sz="3200" b="1"/>
              <a:t>找和课文有关的课外书，读了一个故事，找整本书来读。如</a:t>
            </a:r>
            <a:r>
              <a:rPr lang="en-US" altLang="zh-CN" sz="3200" b="1"/>
              <a:t>《</a:t>
            </a:r>
            <a:r>
              <a:rPr lang="zh-CN" altLang="en-US" sz="3200" b="1"/>
              <a:t>学了美丽的鹿角</a:t>
            </a:r>
            <a:r>
              <a:rPr lang="en-US" altLang="zh-CN" sz="3200" b="1"/>
              <a:t>》</a:t>
            </a:r>
            <a:r>
              <a:rPr lang="zh-CN" altLang="en-US" sz="3200" b="1"/>
              <a:t>，就可以找</a:t>
            </a:r>
            <a:r>
              <a:rPr lang="en-US" altLang="zh-CN" sz="3200" b="1"/>
              <a:t>《</a:t>
            </a:r>
            <a:r>
              <a:rPr lang="zh-CN" altLang="en-US" sz="3200" b="1"/>
              <a:t>伊索寓言</a:t>
            </a:r>
            <a:r>
              <a:rPr lang="en-US" altLang="zh-CN" sz="3200" b="1"/>
              <a:t>》</a:t>
            </a:r>
            <a:r>
              <a:rPr lang="zh-CN" altLang="en-US" sz="3200" b="1"/>
              <a:t>等。</a:t>
            </a:r>
            <a:endParaRPr lang="zh-CN" altLang="en-US" sz="3200" b="1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50825" y="1851025"/>
            <a:ext cx="8318500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en-US" altLang="zh-CN" sz="3200" b="1"/>
              <a:t>2.</a:t>
            </a:r>
            <a:r>
              <a:rPr lang="zh-CN" altLang="en-US" sz="3200" b="1"/>
              <a:t>读整本书，找同类书来读。如读了法布尔的</a:t>
            </a:r>
            <a:r>
              <a:rPr lang="en-US" altLang="zh-CN" sz="3200" b="1"/>
              <a:t>《</a:t>
            </a:r>
            <a:r>
              <a:rPr lang="zh-CN" altLang="en-US" sz="3200" b="1"/>
              <a:t>昆虫记</a:t>
            </a:r>
            <a:r>
              <a:rPr lang="en-US" altLang="zh-CN" sz="3200" b="1"/>
              <a:t>》</a:t>
            </a:r>
            <a:r>
              <a:rPr lang="zh-CN" altLang="en-US" sz="3200" b="1"/>
              <a:t>，还可以读布封的</a:t>
            </a:r>
            <a:r>
              <a:rPr lang="en-US" altLang="zh-CN" sz="3200" b="1"/>
              <a:t>《</a:t>
            </a:r>
            <a:r>
              <a:rPr lang="zh-CN" altLang="en-US" sz="3200" b="1"/>
              <a:t>动物素描</a:t>
            </a:r>
            <a:r>
              <a:rPr lang="en-US" altLang="zh-CN" sz="3200" b="1"/>
              <a:t>》</a:t>
            </a:r>
            <a:r>
              <a:rPr lang="zh-CN" altLang="en-US" sz="3200" b="1"/>
              <a:t>。</a:t>
            </a:r>
            <a:endParaRPr lang="zh-CN" altLang="en-US" sz="3200" b="1"/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3203575" y="3724275"/>
            <a:ext cx="5256213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914400"/>
            <a:r>
              <a:rPr lang="zh-CN" altLang="en-US" sz="3200" b="1">
                <a:solidFill>
                  <a:srgbClr val="FF0000"/>
                </a:solidFill>
              </a:rPr>
              <a:t>多读书，养成读书的好习惯，对我们来说会受益匪浅。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539750" y="3246438"/>
            <a:ext cx="860425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zh-CN" altLang="en-US" sz="3200" b="1"/>
          </a:p>
        </p:txBody>
      </p:sp>
      <p:sp>
        <p:nvSpPr>
          <p:cNvPr id="23557" name="Rectangle 7"/>
          <p:cNvSpPr>
            <a:spLocks noChangeArrowheads="1"/>
          </p:cNvSpPr>
          <p:nvPr/>
        </p:nvSpPr>
        <p:spPr bwMode="auto">
          <a:xfrm>
            <a:off x="250825" y="2976563"/>
            <a:ext cx="8424863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en-US" altLang="zh-CN" sz="3200" b="1"/>
              <a:t>3.</a:t>
            </a:r>
            <a:r>
              <a:rPr lang="zh-CN" altLang="en-US" sz="3200" b="1"/>
              <a:t>别人推荐的书。比如，同桌向我推荐</a:t>
            </a:r>
            <a:r>
              <a:rPr lang="en-US" altLang="zh-CN" sz="3200" b="1"/>
              <a:t>《</a:t>
            </a:r>
            <a:r>
              <a:rPr lang="zh-CN" altLang="en-US" sz="3200" b="1"/>
              <a:t>安徒生童话</a:t>
            </a:r>
            <a:r>
              <a:rPr lang="en-US" altLang="zh-CN" sz="3200" b="1"/>
              <a:t>》</a:t>
            </a:r>
            <a:r>
              <a:rPr lang="zh-CN" altLang="en-US" sz="3200" b="1"/>
              <a:t>。</a:t>
            </a:r>
            <a:endParaRPr lang="zh-CN" altLang="en-US" sz="32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  <p:bldP spid="23554" grpId="0"/>
      <p:bldP spid="23555" grpId="0"/>
      <p:bldP spid="235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971550" y="627063"/>
            <a:ext cx="3367088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en-US" altLang="zh-CN" sz="3600" b="1"/>
              <a:t>2.</a:t>
            </a:r>
            <a:r>
              <a:rPr lang="zh-CN" altLang="en-US" sz="3600" b="1"/>
              <a:t>词句段运用。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68313" y="1492250"/>
            <a:ext cx="7693025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3200" b="1"/>
              <a:t>（</a:t>
            </a:r>
            <a:r>
              <a:rPr lang="en-US" altLang="zh-CN" sz="3200" b="1"/>
              <a:t>1</a:t>
            </a:r>
            <a:r>
              <a:rPr lang="zh-CN" altLang="en-US" sz="3200" b="1"/>
              <a:t>）读一读，你还可以把书比喻成什么？照样子说一说。</a:t>
            </a:r>
            <a:endParaRPr lang="zh-CN" altLang="en-US" sz="3200" b="1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-941388" y="2716213"/>
            <a:ext cx="9101138" cy="1554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algn="ctr"/>
            <a:r>
              <a:rPr lang="zh-CN" altLang="en-US" sz="3200" b="1"/>
              <a:t>①大声朗读书中的句子。</a:t>
            </a:r>
            <a:endParaRPr lang="zh-CN" altLang="en-US" sz="3200" b="1"/>
          </a:p>
          <a:p>
            <a:pPr algn="ctr"/>
            <a:r>
              <a:rPr lang="zh-CN" altLang="en-US" sz="3200" b="1"/>
              <a:t>                    ②思考</a:t>
            </a:r>
            <a:r>
              <a:rPr lang="en-US" altLang="zh-CN" sz="3200" b="1"/>
              <a:t>:</a:t>
            </a:r>
            <a:r>
              <a:rPr lang="zh-CN" altLang="en-US" sz="3200" b="1"/>
              <a:t>这几句话用了什么修辞方法。</a:t>
            </a:r>
            <a:endParaRPr lang="zh-CN" altLang="en-US" sz="3200" b="1"/>
          </a:p>
          <a:p>
            <a:pPr algn="ctr"/>
            <a:r>
              <a:rPr lang="zh-CN" altLang="en-US" sz="3200" b="1"/>
              <a:t>           ③这种修辞方法的作用是什么？</a:t>
            </a:r>
            <a:endParaRPr lang="zh-CN" altLang="en-US" sz="32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24578" grpId="0"/>
      <p:bldP spid="245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39750" y="972503"/>
            <a:ext cx="7805738" cy="30460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r>
              <a:rPr lang="zh-CN" altLang="en-US" sz="3200" b="1"/>
              <a:t>        这三句话运用了比喻的修辞方法。第一句把书比喻成“长生果”；第二句话把书比喻成“营养品”；第三句话把书比喻成“朋友”。这三句话运用比喻的修辞，生动形象，体现出书的重要性，引导我们去读书，爱读书。</a:t>
            </a:r>
            <a:endParaRPr lang="zh-CN" altLang="en-US" sz="32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03350" y="3219450"/>
            <a:ext cx="4948238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indent="295275" algn="ctr"/>
            <a:r>
              <a:rPr lang="zh-CN" altLang="en-US" sz="3600"/>
              <a:t>     </a:t>
            </a:r>
            <a:r>
              <a:rPr lang="zh-CN" altLang="en-US" sz="3600" b="1"/>
              <a:t>书是我最好的伙伴。</a:t>
            </a:r>
            <a:endParaRPr lang="zh-CN" altLang="en-US" sz="3600" b="1"/>
          </a:p>
        </p:txBody>
      </p:sp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1042988" y="1203325"/>
            <a:ext cx="477202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3600" b="1"/>
              <a:t>书是人类进步的阶梯。</a:t>
            </a:r>
            <a:endParaRPr lang="zh-CN" altLang="en-US" sz="3600" b="1"/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1403350" y="2211388"/>
            <a:ext cx="4440238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3600"/>
              <a:t> </a:t>
            </a:r>
            <a:r>
              <a:rPr lang="zh-CN" altLang="en-US" sz="3600" b="1"/>
              <a:t>书是我的精神食粮。</a:t>
            </a:r>
            <a:endParaRPr lang="zh-CN" altLang="en-US" sz="36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  <p:bldP spid="26626" grpId="0"/>
      <p:bldP spid="266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16013" y="1492250"/>
            <a:ext cx="635317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r>
              <a:rPr lang="zh-CN" altLang="en-US" sz="3200" b="1"/>
              <a:t>①读句子，弄清楚每句话的意思。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116013" y="2500313"/>
            <a:ext cx="6551612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zh-CN" altLang="en-US" sz="3200" b="1"/>
              <a:t>②根据意思排列这几句话的顺序，使之形成一段完整、连贯的话。</a:t>
            </a: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  <p:bldP spid="276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971550" y="754221"/>
            <a:ext cx="7272338" cy="3538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zh-CN" altLang="en-US" sz="3200" b="1"/>
              <a:t>       阅读是什么？是吸收。好像每天吃饭吸收营养一样，阅读就是吸收精神上的营养。写作是什么？是表达。把脑子里的东西拿出来，让人家知道，或者用嘴说，或者用笔写。阅读和写作，吸收和表达，一个是进，从外到内；一个是出，从内到外。</a:t>
            </a:r>
            <a:endParaRPr lang="zh-CN" altLang="en-US" sz="32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403350" y="1332389"/>
            <a:ext cx="6697663" cy="25533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zh-CN" altLang="en-US" sz="3200" b="1"/>
              <a:t>        我们认真读这段话，发现，这段话介绍了阅读和写作的关系。一个是由内到外，一个是由外到内。告诉我们，要先吸取营养，那么脑子里的东西才会变得有价值 </a:t>
            </a:r>
            <a:endParaRPr lang="zh-CN" altLang="en-US" sz="32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1167</Words>
  <Application>WPS 演示</Application>
  <PresentationFormat>On-screen Show (16:9)</PresentationFormat>
  <Paragraphs>63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Wingdings</vt:lpstr>
      <vt:lpstr>Impact</vt:lpstr>
      <vt:lpstr>微软雅黑</vt:lpstr>
      <vt:lpstr>黑体</vt:lpstr>
      <vt:lpstr>楷体</vt:lpstr>
      <vt:lpstr>Times New Roman</vt:lpstr>
      <vt:lpstr>Arial Unicode MS</vt:lpstr>
      <vt:lpstr>Calibri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qwe</cp:lastModifiedBy>
  <cp:revision>151</cp:revision>
  <dcterms:created xsi:type="dcterms:W3CDTF">2017-03-17T02:28:00Z</dcterms:created>
  <dcterms:modified xsi:type="dcterms:W3CDTF">2021-11-01T04:21:37Z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0486271DC1AF43BAAC25CBCA3C0315BF</vt:lpwstr>
  </property>
</Properties>
</file>